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410" r:id="rId12"/>
    <p:sldId id="426" r:id="rId13"/>
    <p:sldId id="407" r:id="rId14"/>
    <p:sldId id="384" r:id="rId15"/>
    <p:sldId id="395" r:id="rId16"/>
    <p:sldId id="424" r:id="rId17"/>
    <p:sldId id="361" r:id="rId18"/>
    <p:sldId id="337" r:id="rId19"/>
    <p:sldId id="427" r:id="rId20"/>
    <p:sldId id="349" r:id="rId21"/>
    <p:sldId id="413" r:id="rId22"/>
    <p:sldId id="425" r:id="rId23"/>
    <p:sldId id="331" r:id="rId24"/>
    <p:sldId id="409" r:id="rId25"/>
    <p:sldId id="414" r:id="rId26"/>
    <p:sldId id="416" r:id="rId27"/>
    <p:sldId id="417" r:id="rId28"/>
    <p:sldId id="404" r:id="rId29"/>
    <p:sldId id="408" r:id="rId30"/>
    <p:sldId id="396" r:id="rId31"/>
    <p:sldId id="418" r:id="rId32"/>
    <p:sldId id="422" r:id="rId33"/>
    <p:sldId id="400" r:id="rId34"/>
    <p:sldId id="419" r:id="rId35"/>
    <p:sldId id="423" r:id="rId36"/>
    <p:sldId id="412" r:id="rId37"/>
    <p:sldId id="411" r:id="rId38"/>
    <p:sldId id="406" r:id="rId39"/>
    <p:sldId id="401" r:id="rId40"/>
    <p:sldId id="402" r:id="rId41"/>
    <p:sldId id="387" r:id="rId42"/>
    <p:sldId id="403" r:id="rId43"/>
    <p:sldId id="386" r:id="rId44"/>
    <p:sldId id="397" r:id="rId45"/>
    <p:sldId id="39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410"/>
            <p14:sldId id="426"/>
            <p14:sldId id="407"/>
            <p14:sldId id="384"/>
            <p14:sldId id="395"/>
            <p14:sldId id="424"/>
            <p14:sldId id="361"/>
            <p14:sldId id="337"/>
            <p14:sldId id="427"/>
            <p14:sldId id="349"/>
          </p14:sldIdLst>
        </p14:section>
        <p14:section name="Keep slides" id="{4D6D5E7B-7158-4143-98CD-B6AFF3C8F8B7}">
          <p14:sldIdLst>
            <p14:sldId id="413"/>
            <p14:sldId id="425"/>
            <p14:sldId id="331"/>
            <p14:sldId id="409"/>
            <p14:sldId id="414"/>
            <p14:sldId id="416"/>
            <p14:sldId id="417"/>
            <p14:sldId id="404"/>
            <p14:sldId id="408"/>
            <p14:sldId id="396"/>
            <p14:sldId id="418"/>
            <p14:sldId id="422"/>
            <p14:sldId id="400"/>
            <p14:sldId id="419"/>
            <p14:sldId id="423"/>
            <p14:sldId id="412"/>
            <p14:sldId id="411"/>
            <p14:sldId id="406"/>
            <p14:sldId id="401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4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512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結果です。</a:t>
            </a:r>
            <a:endParaRPr lang="en-US" altLang="ja-JP" dirty="0" smtClean="0"/>
          </a:p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で、両者とも高い相関でした。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が平均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5984,OCT360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3615, 180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wrgc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は、早期では、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MD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値によって、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に重きをおいて、後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期で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は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、</a:t>
            </a:r>
            <a:r>
              <a:rPr kumimoji="1" lang="ja-JP" altLang="en-US" sz="1200" b="0" i="0" u="none" strike="noStrike" kern="1200" cap="none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サップ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て算出されます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と高い相関が認められました★</a:t>
            </a:r>
            <a:endParaRPr kumimoji="1" lang="en-US" altLang="ja-JP" dirty="0" smtClean="0"/>
          </a:p>
          <a:p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数に乖離が見られることがわかります。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と高い相関が認められました★</a:t>
            </a:r>
            <a:endParaRPr kumimoji="1" lang="en-US" altLang="ja-JP" dirty="0" smtClean="0"/>
          </a:p>
          <a:p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数に乖離が見られることがわかります。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と良好でした</a:t>
            </a:r>
            <a:r>
              <a:rPr kumimoji="1" lang="ja-JP" altLang="en-US" sz="1200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6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</a:t>
            </a:r>
            <a:r>
              <a:rPr lang="ja-JP" altLang="en-US" dirty="0" smtClean="0"/>
              <a:t>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</a:t>
            </a:r>
            <a:r>
              <a:rPr kumimoji="1" lang="ja-JP" altLang="en-US" dirty="0" err="1" smtClean="0"/>
              <a:t>ｗ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59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4371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10-2</a:t>
            </a:r>
            <a:r>
              <a:rPr kumimoji="1" lang="ja-JP" altLang="en-US" dirty="0" err="1" smtClean="0"/>
              <a:t>での</a:t>
            </a:r>
            <a:r>
              <a:rPr kumimoji="1" lang="en-US" altLang="ja-JP" dirty="0" smtClean="0"/>
              <a:t>wRGC360°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55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92.6%,wrgc180</a:t>
            </a:r>
            <a:r>
              <a:rPr kumimoji="1" lang="ja-JP" altLang="en-US" dirty="0" smtClean="0"/>
              <a:t>では約</a:t>
            </a:r>
            <a:r>
              <a:rPr kumimoji="1" lang="en-US" altLang="ja-JP" dirty="0" smtClean="0"/>
              <a:t>53.0%</a:t>
            </a:r>
            <a:r>
              <a:rPr kumimoji="1" lang="ja-JP" altLang="en-US" dirty="0" smtClean="0"/>
              <a:t>でした。</a:t>
            </a:r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</a:t>
            </a:r>
            <a:r>
              <a:rPr kumimoji="1" lang="en-US" altLang="ja-JP" dirty="0" smtClean="0"/>
              <a:t>,Dawson</a:t>
            </a:r>
            <a:r>
              <a:rPr kumimoji="1" lang="ja-JP" altLang="en-US" dirty="0" smtClean="0"/>
              <a:t>らでは</a:t>
            </a:r>
            <a:r>
              <a:rPr kumimoji="1" lang="en-US" altLang="ja-JP" dirty="0" smtClean="0"/>
              <a:t>13°</a:t>
            </a:r>
            <a:r>
              <a:rPr kumimoji="1" lang="ja-JP" altLang="en-US" dirty="0" smtClean="0"/>
              <a:t>の範囲に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であるとのことから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の相関を、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の角度ごとに調べました。左図は９０度ごとに積算（せきさん）した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4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左の図が</a:t>
            </a:r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>
                <a:latin typeface="+mj-ea"/>
              </a:rPr>
              <a:t>RGC10-2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右の図が</a:t>
            </a:r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>
                <a:latin typeface="+mj-ea"/>
              </a:rPr>
              <a:t>RGC10-2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アベレージとの相関が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でミニマムとの相関が</a:t>
            </a:r>
            <a:r>
              <a:rPr kumimoji="1" lang="en-US" altLang="ja-JP" dirty="0" smtClean="0"/>
              <a:t>0.67</a:t>
            </a:r>
            <a:r>
              <a:rPr kumimoji="1" lang="ja-JP" altLang="en-US" dirty="0" smtClean="0"/>
              <a:t>と両方ともに相関が高かったです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8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左の図が</a:t>
            </a:r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>
                <a:latin typeface="+mj-ea"/>
              </a:rPr>
              <a:t>wrgc</a:t>
            </a:r>
            <a:r>
              <a:rPr kumimoji="1" lang="en-US" altLang="ja-JP" dirty="0" smtClean="0">
                <a:latin typeface="+mn-lt"/>
              </a:rPr>
              <a:t>360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右の図が</a:t>
            </a:r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>
                <a:latin typeface="+mj-ea"/>
              </a:rPr>
              <a:t>wrgc</a:t>
            </a:r>
            <a:r>
              <a:rPr kumimoji="1" lang="en-US" altLang="ja-JP" dirty="0" smtClean="0">
                <a:latin typeface="+mn-lt"/>
              </a:rPr>
              <a:t>360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アベレージとの相関が</a:t>
            </a:r>
            <a:r>
              <a:rPr kumimoji="1" lang="en-US" altLang="ja-JP" dirty="0" smtClean="0"/>
              <a:t>0.77</a:t>
            </a:r>
            <a:r>
              <a:rPr kumimoji="1" lang="ja-JP" altLang="en-US" dirty="0" smtClean="0"/>
              <a:t>でミニマムとの相関が</a:t>
            </a:r>
            <a:r>
              <a:rPr kumimoji="1" lang="en-US" altLang="ja-JP" dirty="0" smtClean="0"/>
              <a:t>0.76</a:t>
            </a:r>
            <a:r>
              <a:rPr kumimoji="1" lang="ja-JP" altLang="en-US" dirty="0" smtClean="0"/>
              <a:t>と両方ともに相関が高かったです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2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7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の関係で緑が</a:t>
            </a:r>
            <a:r>
              <a:rPr kumimoji="1" lang="en-US" altLang="ja-JP" dirty="0" smtClean="0"/>
              <a:t>wrgc24-2,</a:t>
            </a:r>
            <a:r>
              <a:rPr kumimoji="1" lang="ja-JP" altLang="en-US" dirty="0" smtClean="0"/>
              <a:t>青が</a:t>
            </a:r>
            <a:r>
              <a:rPr kumimoji="1" lang="en-US" altLang="ja-JP" dirty="0" smtClean="0"/>
              <a:t>wrgc360,</a:t>
            </a:r>
            <a:r>
              <a:rPr kumimoji="1" lang="ja-JP" altLang="en-US" dirty="0" smtClean="0"/>
              <a:t>赤が</a:t>
            </a:r>
            <a:r>
              <a:rPr kumimoji="1" lang="en-US" altLang="ja-JP" dirty="0" smtClean="0"/>
              <a:t>wrgc180</a:t>
            </a:r>
            <a:r>
              <a:rPr kumimoji="1" lang="ja-JP" altLang="en-US" dirty="0" smtClean="0"/>
              <a:t>をあらわしています。☆</a:t>
            </a:r>
            <a:endParaRPr kumimoji="1" lang="en-US" altLang="ja-JP" dirty="0" smtClean="0"/>
          </a:p>
          <a:p>
            <a:r>
              <a:rPr kumimoji="1" lang="ja-JP" altLang="en-US" dirty="0" smtClean="0"/>
              <a:t>早期に注目すると</a:t>
            </a:r>
            <a:r>
              <a:rPr kumimoji="1" lang="en-US" altLang="ja-JP" dirty="0" smtClean="0"/>
              <a:t>wrgc24-2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wrgc360</a:t>
            </a:r>
            <a:r>
              <a:rPr kumimoji="1" lang="ja-JP" altLang="en-US" dirty="0" smtClean="0"/>
              <a:t>が同様な分布をしめしています★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1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2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8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1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RGC_OCT</a:t>
            </a:r>
            <a:r>
              <a:rPr lang="en-US" dirty="0" smtClean="0">
                <a:latin typeface="+mj-ea"/>
              </a:rPr>
              <a:t/>
            </a:r>
            <a:br>
              <a:rPr lang="en-US" dirty="0" smtClean="0">
                <a:latin typeface="+mj-ea"/>
              </a:rPr>
            </a:br>
            <a:r>
              <a:rPr lang="en-US" sz="3600" dirty="0" smtClean="0">
                <a:latin typeface="+mj-ea"/>
              </a:rPr>
              <a:t>360 </a:t>
            </a:r>
            <a:r>
              <a:rPr lang="en-US" altLang="ja-JP" sz="3600" dirty="0" smtClean="0">
                <a:latin typeface="+mj-ea"/>
              </a:rPr>
              <a:t>or</a:t>
            </a:r>
            <a:r>
              <a:rPr lang="en-US" sz="3600" dirty="0" smtClean="0">
                <a:latin typeface="+mj-ea"/>
              </a:rPr>
              <a:t> </a:t>
            </a:r>
            <a:r>
              <a:rPr lang="en-US" sz="3600" dirty="0" smtClean="0">
                <a:latin typeface="+mj-ea"/>
              </a:rPr>
              <a:t>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1940860" cy="2967997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b="1" dirty="0" smtClean="0"/>
              <a:t>Weighted RGC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5370" y="2409696"/>
            <a:ext cx="85001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)*RGC_HFA</a:t>
            </a:r>
            <a:endParaRPr lang="en-US" altLang="ja-JP"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31325" y="387261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早期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</a:rPr>
              <a:t>MD=0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42089" y="3872611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lt"/>
              </a:rPr>
              <a:t>e</a:t>
            </a:r>
            <a:r>
              <a:rPr kumimoji="1" lang="en-US" altLang="ja-JP" dirty="0" smtClean="0">
                <a:latin typeface="+mn-lt"/>
              </a:rPr>
              <a:t>x)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0336" y="3718723"/>
            <a:ext cx="471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sz="2000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1+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89427" y="429200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後期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  <a:ea typeface="+mn-ea"/>
              </a:rPr>
              <a:t>MD=-30</a:t>
            </a:r>
            <a:endParaRPr kumimoji="1" lang="ja-JP" altLang="en-US" dirty="0">
              <a:latin typeface="+mn-lt"/>
              <a:ea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0336" y="4164714"/>
            <a:ext cx="454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1+(-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RGC_HFA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6119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smtClean="0">
                <a:latin typeface="+mj-ea"/>
              </a:rPr>
              <a:t>RGC_OCT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R=0.895</a:t>
            </a:r>
            <a:endParaRPr kumimoji="1" lang="en-US" altLang="ja-JP" sz="2400" dirty="0" smtClean="0"/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R=0.895</a:t>
            </a:r>
            <a:endParaRPr kumimoji="1" lang="en-US" altLang="ja-JP" sz="2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</a:t>
            </a:r>
            <a:r>
              <a:rPr kumimoji="1" lang="en-US" altLang="ja-JP" dirty="0" smtClean="0"/>
              <a:t>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</a:t>
            </a:r>
            <a:r>
              <a:rPr kumimoji="1" lang="en-US" altLang="ja-JP" dirty="0" smtClean="0"/>
              <a:t>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err="1" smtClean="0">
                <a:latin typeface="+mj-ea"/>
              </a:rPr>
              <a:t>wrgc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R=0.919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R=0.920</a:t>
            </a:r>
          </a:p>
        </p:txBody>
      </p:sp>
      <p:sp>
        <p:nvSpPr>
          <p:cNvPr id="17" name="円/楕円 16"/>
          <p:cNvSpPr/>
          <p:nvPr/>
        </p:nvSpPr>
        <p:spPr>
          <a:xfrm>
            <a:off x="3845096" y="2246230"/>
            <a:ext cx="2327681" cy="350640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807560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RGC(RGC_24-2),(RGC_OCT),(wrgc_24-2)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438150" y="3980323"/>
            <a:ext cx="4327323" cy="11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RGC</a:t>
            </a:r>
            <a:r>
              <a:rPr lang="en-US" altLang="ja-JP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_24-2</a:t>
            </a:r>
            <a:r>
              <a:rPr lang="en-US" altLang="ja-JP" sz="16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9" name="Shape 207"/>
          <p:cNvSpPr txBox="1"/>
          <p:nvPr/>
        </p:nvSpPr>
        <p:spPr>
          <a:xfrm>
            <a:off x="5160060" y="3998248"/>
            <a:ext cx="3536709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d=(-0.007*age)+1.4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c=(-0.26*MD)+0.12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a= </a:t>
            </a:r>
            <a:r>
              <a:rPr lang="en-US" sz="160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averageRNFLthickness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*10870*d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RGC_OCT=10^({(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log(a)*10]-c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}*0.1)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59037" y="5445286"/>
            <a:ext cx="5612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</a:t>
            </a:r>
            <a:r>
              <a:rPr lang="en-US" altLang="ja-JP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RGC_24-2</a:t>
            </a:r>
            <a:endParaRPr lang="en-US" altLang="ja-JP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" y="836946"/>
            <a:ext cx="5285900" cy="5886297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05992" y="1470118"/>
            <a:ext cx="1877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Pearson</a:t>
            </a:r>
            <a:r>
              <a:rPr lang="ja-JP" altLang="en-US" sz="1600" dirty="0"/>
              <a:t>の相関係数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7015530" y="638245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90311" y="46384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y=1.2089x+194121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84529" y="2147998"/>
            <a:ext cx="864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</a:t>
            </a:r>
            <a:r>
              <a:rPr kumimoji="1" lang="ja-JP" altLang="en-US" sz="3000" dirty="0" smtClean="0">
                <a:latin typeface="+mn-ea"/>
              </a:rPr>
              <a:t>方</a:t>
            </a:r>
            <a:r>
              <a:rPr kumimoji="1" lang="ja-JP" altLang="en-US" sz="3000" dirty="0" smtClean="0">
                <a:latin typeface="+mn-ea"/>
              </a:rPr>
              <a:t>が</a:t>
            </a:r>
            <a:r>
              <a:rPr kumimoji="1" lang="en-US" altLang="ja-JP" sz="3000" dirty="0" smtClean="0">
                <a:latin typeface="+mn-ea"/>
              </a:rPr>
              <a:t>RGC</a:t>
            </a:r>
            <a:r>
              <a:rPr kumimoji="1" lang="ja-JP" altLang="en-US" sz="3000" dirty="0" smtClean="0">
                <a:latin typeface="+mn-ea"/>
              </a:rPr>
              <a:t>数が一致していた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4529" y="3627991"/>
            <a:ext cx="7152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は</a:t>
            </a:r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、</a:t>
            </a:r>
            <a:r>
              <a:rPr kumimoji="1" lang="en-US" altLang="ja-JP" sz="3000" dirty="0" smtClean="0">
                <a:latin typeface="+mn-ea"/>
              </a:rPr>
              <a:t>MD10-2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 smtClean="0">
                <a:latin typeface="+mn-ea"/>
              </a:rPr>
              <a:t>相関</a:t>
            </a:r>
            <a:endParaRPr kumimoji="1" lang="ja-JP" altLang="en-US" sz="30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4529" y="4646320"/>
            <a:ext cx="6062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においても</a:t>
            </a:r>
            <a:r>
              <a:rPr kumimoji="1" lang="en-US" altLang="ja-JP" sz="3000" dirty="0" smtClean="0"/>
              <a:t>weighting</a:t>
            </a:r>
            <a:r>
              <a:rPr kumimoji="1" lang="ja-JP" altLang="en-US" sz="3000" dirty="0" smtClean="0"/>
              <a:t>は有効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469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Why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</a:t>
            </a:r>
            <a:r>
              <a:rPr lang="ja-JP" altLang="en-US" sz="3200" dirty="0" smtClean="0">
                <a:latin typeface="+mn-ea"/>
              </a:rPr>
              <a:t>は</a:t>
            </a:r>
            <a:r>
              <a:rPr lang="ja-JP" altLang="en-US" sz="3200" dirty="0" smtClean="0">
                <a:latin typeface="+mn-ea"/>
              </a:rPr>
              <a:t>有用</a:t>
            </a:r>
            <a:endParaRPr lang="en-US" altLang="ja-JP" sz="3200" dirty="0" smtClean="0">
              <a:latin typeface="+mn-ea"/>
            </a:endParaRPr>
          </a:p>
          <a:p>
            <a:r>
              <a:rPr lang="en-US" altLang="ja-JP" sz="3200" dirty="0" smtClean="0">
                <a:latin typeface="+mn-ea"/>
              </a:rPr>
              <a:t>Weighting </a:t>
            </a:r>
            <a:r>
              <a:rPr lang="ja-JP" altLang="en-US" sz="3200" dirty="0" smtClean="0">
                <a:latin typeface="+mn-ea"/>
              </a:rPr>
              <a:t>は有効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5" y="1405539"/>
            <a:ext cx="3936268" cy="4739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5739" y="366704"/>
            <a:ext cx="87503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MD10-2</a:t>
            </a:r>
            <a:r>
              <a:rPr kumimoji="1" lang="ja-JP" altLang="en-US" dirty="0">
                <a:latin typeface="+mj-ea"/>
              </a:rPr>
              <a:t> </a:t>
            </a:r>
            <a:r>
              <a:rPr kumimoji="1" lang="ja-JP" altLang="en-US" dirty="0" smtClean="0">
                <a:latin typeface="+mj-ea"/>
              </a:rPr>
              <a:t> </a:t>
            </a:r>
            <a:r>
              <a:rPr kumimoji="1" lang="en-US" altLang="ja-JP" dirty="0" smtClean="0">
                <a:latin typeface="+mj-ea"/>
              </a:rPr>
              <a:t>vs </a:t>
            </a:r>
            <a:r>
              <a:rPr kumimoji="1" lang="en-US" altLang="ja-JP" dirty="0" err="1" smtClean="0">
                <a:latin typeface="+mj-ea"/>
              </a:rPr>
              <a:t>wrgc</a:t>
            </a:r>
            <a:r>
              <a:rPr kumimoji="1" lang="en-US" altLang="ja-JP" dirty="0">
                <a:latin typeface="+mj-ea"/>
              </a:rPr>
              <a:t/>
            </a:r>
            <a:br>
              <a:rPr kumimoji="1" lang="en-US" altLang="ja-JP" dirty="0">
                <a:latin typeface="+mj-ea"/>
              </a:rPr>
            </a:br>
            <a:endParaRPr kumimoji="1" lang="ja-JP" altLang="en-US" dirty="0"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12628" y="3236924"/>
            <a:ext cx="110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 wrgc24-2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85072" y="3901224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wrgc360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485072" y="4854838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wrgc180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100124" y="536680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Cells/mm²</a:t>
            </a:r>
            <a:endParaRPr kumimoji="1" lang="ja-JP" altLang="en-US" sz="1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918985" y="5682209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1600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414486" y="3178051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594371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227165</a:t>
            </a:r>
            <a:endParaRPr lang="ja-JP" altLang="en-US" sz="1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6414486" y="3869140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550784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276751</a:t>
            </a:r>
            <a:endParaRPr lang="ja-JP" altLang="en-US" sz="1600" dirty="0"/>
          </a:p>
        </p:txBody>
      </p:sp>
      <p:sp>
        <p:nvSpPr>
          <p:cNvPr id="31" name="正方形/長方形 30"/>
          <p:cNvSpPr/>
          <p:nvPr/>
        </p:nvSpPr>
        <p:spPr>
          <a:xfrm>
            <a:off x="6440135" y="4836323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315230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133000</a:t>
            </a:r>
            <a:endParaRPr lang="ja-JP" altLang="en-US" sz="1600" dirty="0"/>
          </a:p>
        </p:txBody>
      </p:sp>
      <p:sp>
        <p:nvSpPr>
          <p:cNvPr id="23" name="正方形/長方形 22"/>
          <p:cNvSpPr/>
          <p:nvPr/>
        </p:nvSpPr>
        <p:spPr>
          <a:xfrm>
            <a:off x="4415282" y="183499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lang="en-US" altLang="ja-JP" sz="2000" dirty="0">
                <a:ea typeface="Calibri"/>
                <a:cs typeface="Calibri"/>
                <a:sym typeface="Calibri"/>
              </a:rPr>
              <a:t>*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32" name="正方形/長方形 31"/>
          <p:cNvSpPr/>
          <p:nvPr/>
        </p:nvSpPr>
        <p:spPr>
          <a:xfrm>
            <a:off x="4669987" y="6113496"/>
            <a:ext cx="3692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ea typeface="Calibri"/>
                <a:cs typeface="Calibri"/>
                <a:sym typeface="Calibri"/>
              </a:rPr>
              <a:t>*</a:t>
            </a:r>
            <a:r>
              <a:rPr lang="en-US" altLang="ja-JP" sz="1600" dirty="0" err="1" smtClean="0">
                <a:solidFill>
                  <a:srgbClr val="000000"/>
                </a:solidFill>
              </a:rPr>
              <a:t>Curcio</a:t>
            </a:r>
            <a:r>
              <a:rPr lang="en-US" altLang="ja-JP" sz="1600" dirty="0" smtClean="0">
                <a:solidFill>
                  <a:srgbClr val="000000"/>
                </a:solidFill>
              </a:rPr>
              <a:t> </a:t>
            </a:r>
            <a:r>
              <a:rPr lang="en-US" altLang="ja-JP" sz="1600" dirty="0">
                <a:solidFill>
                  <a:srgbClr val="000000"/>
                </a:solidFill>
              </a:rPr>
              <a:t>CA, Allen </a:t>
            </a:r>
            <a:r>
              <a:rPr lang="en-US" altLang="ja-JP" sz="1600" dirty="0" smtClean="0">
                <a:solidFill>
                  <a:srgbClr val="000000"/>
                </a:solidFill>
              </a:rPr>
              <a:t>KA.J </a:t>
            </a:r>
            <a:r>
              <a:rPr lang="en-US" altLang="ja-JP" sz="1600" dirty="0">
                <a:solidFill>
                  <a:srgbClr val="000000"/>
                </a:solidFill>
              </a:rPr>
              <a:t>Comp Neurol. </a:t>
            </a:r>
            <a:r>
              <a:rPr lang="en-US" altLang="ja-JP" sz="1600" dirty="0" smtClean="0">
                <a:solidFill>
                  <a:srgbClr val="000000"/>
                </a:solidFill>
              </a:rPr>
              <a:t>1990</a:t>
            </a:r>
            <a:endParaRPr lang="ja-JP" altLang="en-US" sz="1600" dirty="0"/>
          </a:p>
        </p:txBody>
      </p:sp>
      <p:sp>
        <p:nvSpPr>
          <p:cNvPr id="34" name="正方形/長方形 33"/>
          <p:cNvSpPr/>
          <p:nvPr/>
        </p:nvSpPr>
        <p:spPr>
          <a:xfrm>
            <a:off x="4669987" y="6468680"/>
            <a:ext cx="4477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ea typeface="Calibri"/>
                <a:cs typeface="Calibri"/>
                <a:sym typeface="Calibri"/>
              </a:rPr>
              <a:t>**</a:t>
            </a:r>
            <a:r>
              <a:rPr lang="en-US" altLang="ja-JP" sz="1600" dirty="0" smtClean="0"/>
              <a:t>Dawson </a:t>
            </a:r>
            <a:r>
              <a:rPr lang="en-US" altLang="ja-JP" sz="1600" dirty="0"/>
              <a:t>WW, Maida TM</a:t>
            </a:r>
            <a:r>
              <a:rPr lang="en-US" altLang="ja-JP" sz="1600" dirty="0" smtClean="0"/>
              <a:t>.</a:t>
            </a:r>
            <a:r>
              <a:rPr lang="en-US" altLang="ja-JP" sz="1600" dirty="0"/>
              <a:t> </a:t>
            </a:r>
            <a:r>
              <a:rPr lang="en-US" altLang="ja-JP" sz="1600" dirty="0" err="1"/>
              <a:t>Ophthalmologica</a:t>
            </a:r>
            <a:r>
              <a:rPr lang="en-US" altLang="ja-JP" sz="1600" dirty="0"/>
              <a:t>. </a:t>
            </a:r>
            <a:r>
              <a:rPr lang="en-US" altLang="ja-JP" sz="1600" dirty="0" smtClean="0"/>
              <a:t>1984</a:t>
            </a:r>
            <a:endParaRPr lang="ja-JP" altLang="en-US" sz="1600" dirty="0"/>
          </a:p>
        </p:txBody>
      </p:sp>
      <p:sp>
        <p:nvSpPr>
          <p:cNvPr id="4" name="正方形/長方形 3"/>
          <p:cNvSpPr/>
          <p:nvPr/>
        </p:nvSpPr>
        <p:spPr>
          <a:xfrm>
            <a:off x="4388820" y="2445024"/>
            <a:ext cx="4317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Dawson</a:t>
            </a:r>
            <a:r>
              <a:rPr lang="ja-JP" altLang="en-US" sz="2000" dirty="0"/>
              <a:t>ら</a:t>
            </a:r>
            <a:r>
              <a:rPr lang="en-US" altLang="ja-JP" sz="2000" dirty="0">
                <a:ea typeface="Calibri"/>
                <a:cs typeface="Calibri"/>
                <a:sym typeface="Calibri"/>
              </a:rPr>
              <a:t>* *13</a:t>
            </a:r>
            <a:r>
              <a:rPr kumimoji="1" lang="en-US" altLang="ja-JP" sz="2000" dirty="0"/>
              <a:t> 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/>
          </a:p>
        </p:txBody>
      </p:sp>
      <p:sp>
        <p:nvSpPr>
          <p:cNvPr id="5" name="正方形/長方形 4"/>
          <p:cNvSpPr/>
          <p:nvPr/>
        </p:nvSpPr>
        <p:spPr>
          <a:xfrm>
            <a:off x="6414486" y="415866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sz="3200" dirty="0" smtClean="0">
                <a:solidFill>
                  <a:srgbClr val="FF0000"/>
                </a:solidFill>
              </a:rPr>
              <a:t>92.6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17" name="正方形/長方形 16"/>
          <p:cNvSpPr/>
          <p:nvPr/>
        </p:nvSpPr>
        <p:spPr>
          <a:xfrm>
            <a:off x="6422508" y="5081082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sz="3200" dirty="0" smtClean="0">
                <a:solidFill>
                  <a:srgbClr val="FF0000"/>
                </a:solidFill>
              </a:rPr>
              <a:t>53.0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259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考察</a:t>
            </a:r>
            <a:endParaRPr lang="en-US" dirty="0"/>
          </a:p>
        </p:txBody>
      </p:sp>
      <p:sp>
        <p:nvSpPr>
          <p:cNvPr id="3" name="テキスト ボックス 5"/>
          <p:cNvSpPr txBox="1"/>
          <p:nvPr/>
        </p:nvSpPr>
        <p:spPr>
          <a:xfrm>
            <a:off x="932177" y="2033124"/>
            <a:ext cx="758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と</a:t>
            </a:r>
            <a:r>
              <a:rPr kumimoji="1" lang="en-US" altLang="ja-JP" sz="3000" dirty="0" err="1" smtClean="0"/>
              <a:t>wrgc</a:t>
            </a:r>
            <a:r>
              <a:rPr kumimoji="1" lang="ja-JP" altLang="en-US" sz="3000" dirty="0" smtClean="0"/>
              <a:t>は早期で</a:t>
            </a:r>
            <a:r>
              <a:rPr kumimoji="1" lang="en-US" altLang="ja-JP" sz="3000" dirty="0" smtClean="0"/>
              <a:t>wrgc24-2</a:t>
            </a:r>
            <a:r>
              <a:rPr kumimoji="1" lang="ja-JP" altLang="en-US" sz="3000" dirty="0" smtClean="0"/>
              <a:t>≒</a:t>
            </a:r>
            <a:r>
              <a:rPr kumimoji="1" lang="en-US" altLang="ja-JP" sz="3000" dirty="0" smtClean="0"/>
              <a:t>wrgc360</a:t>
            </a:r>
            <a:r>
              <a:rPr kumimoji="1" lang="ja-JP" altLang="en-US" sz="3000" dirty="0" err="1" smtClean="0"/>
              <a:t>、</a:t>
            </a:r>
            <a:r>
              <a:rPr kumimoji="1" lang="en-US" altLang="ja-JP" sz="3000" dirty="0" smtClean="0"/>
              <a:t>wrgc180</a:t>
            </a:r>
            <a:r>
              <a:rPr kumimoji="1" lang="ja-JP" altLang="en-US" sz="3000" dirty="0"/>
              <a:t>＜</a:t>
            </a:r>
            <a:r>
              <a:rPr kumimoji="1" lang="en-US" altLang="ja-JP" sz="3000" dirty="0" smtClean="0"/>
              <a:t>wrgc360</a:t>
            </a:r>
          </a:p>
        </p:txBody>
      </p:sp>
    </p:spTree>
    <p:extLst>
      <p:ext uri="{BB962C8B-B14F-4D97-AF65-F5344CB8AC3E}">
        <p14:creationId xmlns:p14="http://schemas.microsoft.com/office/powerpoint/2010/main" val="2910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</a:t>
            </a:r>
            <a:r>
              <a:rPr lang="en-US" dirty="0" smtClean="0">
                <a:latin typeface="+mj-ea"/>
              </a:rPr>
              <a:t>is best model</a:t>
            </a:r>
            <a:endParaRPr 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2040242"/>
            <a:ext cx="4253948" cy="31904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5040" y="2040242"/>
            <a:ext cx="4253948" cy="3375127"/>
            <a:chOff x="345040" y="1833770"/>
            <a:chExt cx="4253948" cy="3375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040" y="1833770"/>
              <a:ext cx="4253948" cy="31904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9846" y="4839565"/>
              <a:ext cx="150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HFA10-2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64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</a:t>
            </a:r>
            <a:r>
              <a:rPr kumimoji="1" lang="ja-JP" altLang="en-US" sz="3000" dirty="0" smtClean="0">
                <a:latin typeface="+mn-ea"/>
              </a:rPr>
              <a:t>方</a:t>
            </a:r>
            <a:r>
              <a:rPr kumimoji="1" lang="ja-JP" altLang="en-US" sz="3000" dirty="0" smtClean="0">
                <a:latin typeface="+mn-ea"/>
              </a:rPr>
              <a:t>が</a:t>
            </a:r>
            <a:r>
              <a:rPr kumimoji="1" lang="en-US" altLang="ja-JP" sz="3000" dirty="0" smtClean="0">
                <a:latin typeface="+mn-ea"/>
              </a:rPr>
              <a:t>RGC</a:t>
            </a:r>
            <a:r>
              <a:rPr kumimoji="1" lang="ja-JP" altLang="en-US" sz="3000" dirty="0" smtClean="0">
                <a:latin typeface="+mn-ea"/>
              </a:rPr>
              <a:t>数が一致していた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026729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9332" y="4390456"/>
            <a:ext cx="4893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と</a:t>
            </a:r>
            <a:r>
              <a:rPr kumimoji="1" lang="en-US" altLang="ja-JP" sz="3000" dirty="0" err="1" smtClean="0"/>
              <a:t>wrgc</a:t>
            </a:r>
            <a:r>
              <a:rPr kumimoji="1" lang="ja-JP" altLang="en-US" sz="3000" dirty="0" smtClean="0"/>
              <a:t>の相関は高い</a:t>
            </a:r>
            <a:endParaRPr kumimoji="1" lang="ja-JP" altLang="en-US" sz="3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9332" y="5292518"/>
            <a:ext cx="7583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と</a:t>
            </a:r>
            <a:r>
              <a:rPr kumimoji="1" lang="en-US" altLang="ja-JP" sz="3000" dirty="0" err="1" smtClean="0"/>
              <a:t>wrgc</a:t>
            </a:r>
            <a:r>
              <a:rPr kumimoji="1" lang="ja-JP" altLang="en-US" sz="3000" dirty="0" smtClean="0"/>
              <a:t>は早期で</a:t>
            </a:r>
            <a:r>
              <a:rPr kumimoji="1" lang="en-US" altLang="ja-JP" sz="3000" dirty="0" smtClean="0"/>
              <a:t>wrgc24-2</a:t>
            </a:r>
            <a:r>
              <a:rPr kumimoji="1" lang="ja-JP" altLang="en-US" sz="3000" dirty="0" smtClean="0"/>
              <a:t>≒</a:t>
            </a:r>
            <a:r>
              <a:rPr kumimoji="1" lang="en-US" altLang="ja-JP" sz="3000" dirty="0" smtClean="0"/>
              <a:t>wrgc360</a:t>
            </a:r>
            <a:r>
              <a:rPr kumimoji="1" lang="ja-JP" altLang="en-US" sz="3000" dirty="0" err="1" smtClean="0"/>
              <a:t>、</a:t>
            </a:r>
            <a:r>
              <a:rPr kumimoji="1" lang="en-US" altLang="ja-JP" sz="3000" dirty="0" smtClean="0"/>
              <a:t>wrgc180</a:t>
            </a:r>
            <a:r>
              <a:rPr kumimoji="1" lang="ja-JP" altLang="en-US" sz="3000" dirty="0"/>
              <a:t>＜</a:t>
            </a:r>
            <a:r>
              <a:rPr kumimoji="1" lang="en-US" altLang="ja-JP" sz="3000" dirty="0" smtClean="0"/>
              <a:t>wrgc360</a:t>
            </a:r>
          </a:p>
        </p:txBody>
      </p:sp>
    </p:spTree>
    <p:extLst>
      <p:ext uri="{BB962C8B-B14F-4D97-AF65-F5344CB8AC3E}">
        <p14:creationId xmlns:p14="http://schemas.microsoft.com/office/powerpoint/2010/main" val="381634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" y="1409857"/>
            <a:ext cx="4610436" cy="520573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79" y="1418162"/>
            <a:ext cx="4530289" cy="512656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 dirty="0" smtClean="0">
                <a:latin typeface="+mj-ea"/>
              </a:rPr>
              <a:t>GC*</a:t>
            </a:r>
            <a:r>
              <a:rPr kumimoji="1" lang="en-US" altLang="ja-JP" sz="4000" dirty="0" smtClean="0">
                <a:latin typeface="+mj-ea"/>
              </a:rPr>
              <a:t>vs</a:t>
            </a:r>
            <a:r>
              <a:rPr kumimoji="1" lang="en-US" altLang="ja-JP" sz="4000" b="1" dirty="0" smtClean="0">
                <a:latin typeface="+mj-ea"/>
              </a:rPr>
              <a:t>RGC10-2</a:t>
            </a:r>
            <a:endParaRPr kumimoji="1" lang="ja-JP" altLang="en-US" sz="4000" b="1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71616" y="17751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638067" y="6368365"/>
            <a:ext cx="5591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Georgia" panose="02040502050405020303" pitchFamily="18" charset="0"/>
              </a:rPr>
              <a:t>*GC(GCL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33865" y="1209802"/>
            <a:ext cx="235192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n=624</a:t>
            </a:r>
            <a:r>
              <a:rPr kumimoji="1" lang="ja-JP" altLang="en-US" sz="2400" dirty="0" smtClean="0"/>
              <a:t>　</a:t>
            </a:r>
            <a:r>
              <a:rPr kumimoji="1" lang="ja-JP" altLang="en-US" sz="1400" dirty="0"/>
              <a:t>外れ値を</a:t>
            </a:r>
            <a:r>
              <a:rPr kumimoji="1" lang="ja-JP" altLang="en-US" sz="1400" dirty="0" smtClean="0"/>
              <a:t>除外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62476" y="1775190"/>
            <a:ext cx="124673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R=0.67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8735" y="4719484"/>
            <a:ext cx="42475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スライド</a:t>
            </a:r>
            <a:r>
              <a:rPr lang="en-US" altLang="ja-JP" dirty="0" smtClean="0">
                <a:solidFill>
                  <a:srgbClr val="FF0000"/>
                </a:solidFill>
              </a:rPr>
              <a:t>14</a:t>
            </a:r>
            <a:r>
              <a:rPr lang="ja-JP" altLang="en-US" dirty="0" smtClean="0">
                <a:solidFill>
                  <a:srgbClr val="FF0000"/>
                </a:solidFill>
              </a:rPr>
              <a:t>、</a:t>
            </a:r>
            <a:r>
              <a:rPr lang="en-US" altLang="ja-JP" dirty="0" smtClean="0">
                <a:solidFill>
                  <a:srgbClr val="FF0000"/>
                </a:solidFill>
              </a:rPr>
              <a:t>15</a:t>
            </a:r>
            <a:r>
              <a:rPr lang="ja-JP" altLang="en-US" dirty="0" smtClean="0">
                <a:solidFill>
                  <a:srgbClr val="FF0000"/>
                </a:solidFill>
              </a:rPr>
              <a:t>を一枚にグラフ</a:t>
            </a:r>
            <a:r>
              <a:rPr lang="en-US" altLang="ja-JP" dirty="0" smtClean="0">
                <a:solidFill>
                  <a:srgbClr val="FF0000"/>
                </a:solidFill>
              </a:rPr>
              <a:t>4</a:t>
            </a:r>
            <a:r>
              <a:rPr lang="ja-JP" altLang="en-US" dirty="0" smtClean="0">
                <a:solidFill>
                  <a:srgbClr val="FF0000"/>
                </a:solidFill>
              </a:rPr>
              <a:t>つ。要は、</a:t>
            </a:r>
            <a:r>
              <a:rPr lang="en-US" altLang="ja-JP" dirty="0" smtClean="0">
                <a:solidFill>
                  <a:srgbClr val="FF0000"/>
                </a:solidFill>
              </a:rPr>
              <a:t>weighted</a:t>
            </a:r>
            <a:r>
              <a:rPr lang="ja-JP" altLang="en-US" dirty="0" smtClean="0">
                <a:solidFill>
                  <a:srgbClr val="FF0000"/>
                </a:solidFill>
              </a:rPr>
              <a:t>の方が相関が良くなる。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2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" y="1409857"/>
            <a:ext cx="4461331" cy="52675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40" y="1409857"/>
            <a:ext cx="4529201" cy="519613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 dirty="0" smtClean="0">
                <a:latin typeface="+mj-ea"/>
              </a:rPr>
              <a:t>GC</a:t>
            </a:r>
            <a:r>
              <a:rPr kumimoji="1" lang="en-US" altLang="ja-JP" sz="4000" dirty="0" smtClean="0">
                <a:latin typeface="+mj-ea"/>
              </a:rPr>
              <a:t> </a:t>
            </a:r>
            <a:r>
              <a:rPr kumimoji="1" lang="en-US" altLang="ja-JP" sz="4000" dirty="0" smtClean="0">
                <a:latin typeface="+mj-ea"/>
              </a:rPr>
              <a:t>vs </a:t>
            </a:r>
            <a:r>
              <a:rPr kumimoji="1" lang="en-US" altLang="ja-JP" sz="4000" b="1" dirty="0" smtClean="0">
                <a:latin typeface="+mj-ea"/>
              </a:rPr>
              <a:t>wrgc360</a:t>
            </a:r>
            <a:endParaRPr kumimoji="1" lang="ja-JP" altLang="en-US" sz="4000" b="1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71616" y="167195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R=0.77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13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33865" y="120980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n=624</a:t>
            </a:r>
            <a:r>
              <a:rPr kumimoji="1" lang="ja-JP" altLang="en-US" sz="2000" dirty="0" smtClean="0"/>
              <a:t>　</a:t>
            </a:r>
            <a:r>
              <a:rPr kumimoji="1" lang="ja-JP" altLang="en-US" sz="1200" dirty="0"/>
              <a:t>外れ値を</a:t>
            </a:r>
            <a:r>
              <a:rPr kumimoji="1" lang="ja-JP" altLang="en-US" sz="1200" dirty="0" smtClean="0"/>
              <a:t>除外</a:t>
            </a:r>
            <a:endParaRPr kumimoji="1" lang="ja-JP" altLang="en-US" sz="1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62476" y="1671954"/>
            <a:ext cx="124673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R=0.76 </a:t>
            </a:r>
          </a:p>
        </p:txBody>
      </p:sp>
    </p:spTree>
    <p:extLst>
      <p:ext uri="{BB962C8B-B14F-4D97-AF65-F5344CB8AC3E}">
        <p14:creationId xmlns:p14="http://schemas.microsoft.com/office/powerpoint/2010/main" val="41403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64" y="1473200"/>
            <a:ext cx="4392560" cy="50930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4" y="1473200"/>
            <a:ext cx="4284420" cy="5064442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 dirty="0" smtClean="0">
                <a:latin typeface="+mj-ea"/>
              </a:rPr>
              <a:t>GC</a:t>
            </a:r>
            <a:r>
              <a:rPr kumimoji="1" lang="en-US" altLang="ja-JP" sz="4000" dirty="0" smtClean="0">
                <a:latin typeface="+mj-ea"/>
              </a:rPr>
              <a:t> </a:t>
            </a:r>
            <a:r>
              <a:rPr kumimoji="1" lang="en-US" altLang="ja-JP" sz="4000" dirty="0" smtClean="0">
                <a:latin typeface="+mj-ea"/>
              </a:rPr>
              <a:t>vs </a:t>
            </a:r>
            <a:r>
              <a:rPr kumimoji="1" lang="en-US" altLang="ja-JP" sz="4000" b="1" dirty="0" smtClean="0">
                <a:latin typeface="+mj-ea"/>
              </a:rPr>
              <a:t>wrgc180</a:t>
            </a:r>
            <a:endParaRPr kumimoji="1" lang="ja-JP" altLang="en-US" sz="4000" b="1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71616" y="167195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R=0.77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13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33865" y="120980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n=624</a:t>
            </a:r>
            <a:r>
              <a:rPr kumimoji="1" lang="ja-JP" altLang="en-US" sz="2000" dirty="0" smtClean="0"/>
              <a:t>　</a:t>
            </a:r>
            <a:r>
              <a:rPr kumimoji="1" lang="ja-JP" altLang="en-US" sz="1200" dirty="0"/>
              <a:t>外れ値を</a:t>
            </a:r>
            <a:r>
              <a:rPr kumimoji="1" lang="ja-JP" altLang="en-US" sz="1200" dirty="0" smtClean="0"/>
              <a:t>除外</a:t>
            </a:r>
            <a:endParaRPr kumimoji="1" lang="ja-JP" altLang="en-US" sz="1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62476" y="1671954"/>
            <a:ext cx="124673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R=0.73 </a:t>
            </a:r>
          </a:p>
        </p:txBody>
      </p:sp>
    </p:spTree>
    <p:extLst>
      <p:ext uri="{BB962C8B-B14F-4D97-AF65-F5344CB8AC3E}">
        <p14:creationId xmlns:p14="http://schemas.microsoft.com/office/powerpoint/2010/main" val="207207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151391" y="2657896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  <p:sp>
        <p:nvSpPr>
          <p:cNvPr id="8" name="TextBox 3"/>
          <p:cNvSpPr txBox="1"/>
          <p:nvPr/>
        </p:nvSpPr>
        <p:spPr>
          <a:xfrm>
            <a:off x="7015530" y="638245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42415" y="350826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" y="875489"/>
            <a:ext cx="5069837" cy="58999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5739" y="366704"/>
            <a:ext cx="87503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MD10-2</a:t>
            </a:r>
            <a:r>
              <a:rPr kumimoji="1" lang="ja-JP" altLang="en-US" dirty="0">
                <a:latin typeface="+mj-ea"/>
              </a:rPr>
              <a:t> </a:t>
            </a:r>
            <a:r>
              <a:rPr kumimoji="1" lang="ja-JP" altLang="en-US" dirty="0" smtClean="0">
                <a:latin typeface="+mj-ea"/>
              </a:rPr>
              <a:t> </a:t>
            </a:r>
            <a:r>
              <a:rPr kumimoji="1" lang="en-US" altLang="ja-JP" dirty="0" smtClean="0">
                <a:latin typeface="+mj-ea"/>
              </a:rPr>
              <a:t>vs </a:t>
            </a:r>
            <a:r>
              <a:rPr kumimoji="1" lang="en-US" altLang="ja-JP" dirty="0" err="1" smtClean="0">
                <a:latin typeface="+mj-ea"/>
              </a:rPr>
              <a:t>wrgc</a:t>
            </a:r>
            <a:r>
              <a:rPr kumimoji="1" lang="en-US" altLang="ja-JP" dirty="0">
                <a:latin typeface="+mj-ea"/>
              </a:rPr>
              <a:t/>
            </a:r>
            <a:br>
              <a:rPr kumimoji="1" lang="en-US" altLang="ja-JP" dirty="0">
                <a:latin typeface="+mj-ea"/>
              </a:rPr>
            </a:br>
            <a:endParaRPr kumimoji="1" lang="ja-JP" altLang="en-US" dirty="0"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77089" y="1973387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MD10-2 vs wrgc24-2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98680" y="3195095"/>
            <a:ext cx="26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MD10-2 vs </a:t>
            </a:r>
            <a:r>
              <a:rPr kumimoji="1" lang="en-US" altLang="ja-JP" dirty="0" err="1" smtClean="0"/>
              <a:t>wrgc</a:t>
            </a:r>
            <a:r>
              <a:rPr kumimoji="1" lang="en-US" altLang="ja-JP" dirty="0" smtClean="0"/>
              <a:t>(</a:t>
            </a:r>
            <a:r>
              <a:rPr kumimoji="1" lang="en-US" altLang="ja-JP" sz="1200" dirty="0" smtClean="0"/>
              <a:t>cpRNFL</a:t>
            </a:r>
            <a:r>
              <a:rPr kumimoji="1" lang="en-US" altLang="ja-JP" dirty="0" smtClean="0"/>
              <a:t>360)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15834" y="382545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R=0.91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5021" y="244068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smtClean="0"/>
              <a:t>R=0.83</a:t>
            </a:r>
            <a:endParaRPr kumimoji="1" lang="en-US" altLang="ja-JP" sz="2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834548" y="4552645"/>
            <a:ext cx="26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MD10-2 vs </a:t>
            </a:r>
            <a:r>
              <a:rPr kumimoji="1" lang="en-US" altLang="ja-JP" dirty="0" err="1"/>
              <a:t>wrgc</a:t>
            </a:r>
            <a:r>
              <a:rPr kumimoji="1" lang="en-US" altLang="ja-JP" dirty="0"/>
              <a:t>(</a:t>
            </a:r>
            <a:r>
              <a:rPr kumimoji="1" lang="en-US" altLang="ja-JP" sz="1200" dirty="0"/>
              <a:t>cpRNFL</a:t>
            </a:r>
            <a:r>
              <a:rPr kumimoji="1" lang="en-US" altLang="ja-JP" dirty="0"/>
              <a:t>180</a:t>
            </a:r>
            <a:r>
              <a:rPr kumimoji="1" lang="en-US" altLang="ja-JP" dirty="0" smtClean="0"/>
              <a:t>)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26647" y="52038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R=0.85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5012348" y="6475447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7" name="Group 3"/>
          <p:cNvGrpSpPr/>
          <p:nvPr/>
        </p:nvGrpSpPr>
        <p:grpSpPr>
          <a:xfrm>
            <a:off x="5690430" y="3729422"/>
            <a:ext cx="1704313" cy="2546904"/>
            <a:chOff x="6132042" y="2362200"/>
            <a:chExt cx="1836196" cy="2743989"/>
          </a:xfrm>
        </p:grpSpPr>
        <p:sp>
          <p:nvSpPr>
            <p:cNvPr id="18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25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9"/>
            <p:cNvSpPr txBox="1"/>
            <p:nvPr/>
          </p:nvSpPr>
          <p:spPr>
            <a:xfrm>
              <a:off x="6132042" y="4824335"/>
              <a:ext cx="183619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Zhang C. Ophthalmol 2014</a:t>
              </a:r>
              <a:endParaRPr lang="en-US" sz="1100" dirty="0"/>
            </a:p>
          </p:txBody>
        </p:sp>
      </p:grpSp>
      <p:sp>
        <p:nvSpPr>
          <p:cNvPr id="27" name="円/楕円 26"/>
          <p:cNvSpPr/>
          <p:nvPr/>
        </p:nvSpPr>
        <p:spPr>
          <a:xfrm>
            <a:off x="2618200" y="2050824"/>
            <a:ext cx="2327681" cy="350640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963805" y="587917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784333" y="6406109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144423" y="2558619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594371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227165</a:t>
            </a:r>
            <a:endParaRPr lang="ja-JP" altLang="en-US" sz="1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7213882" y="3903184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550784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276751</a:t>
            </a:r>
            <a:endParaRPr lang="ja-JP" altLang="en-US" sz="1600" dirty="0"/>
          </a:p>
        </p:txBody>
      </p:sp>
      <p:sp>
        <p:nvSpPr>
          <p:cNvPr id="31" name="正方形/長方形 30"/>
          <p:cNvSpPr/>
          <p:nvPr/>
        </p:nvSpPr>
        <p:spPr>
          <a:xfrm>
            <a:off x="7251670" y="5237514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2400" dirty="0" smtClean="0"/>
              <a:t>315230</a:t>
            </a:r>
            <a:r>
              <a:rPr kumimoji="1" lang="en-US" altLang="ja-JP" sz="1600" dirty="0" smtClean="0"/>
              <a:t>±</a:t>
            </a:r>
            <a:r>
              <a:rPr lang="en-US" altLang="ja-JP" sz="1600" dirty="0" smtClean="0"/>
              <a:t>133000</a:t>
            </a:r>
            <a:endParaRPr lang="ja-JP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330245" y="5237514"/>
            <a:ext cx="32298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これは本来</a:t>
            </a:r>
            <a:r>
              <a:rPr lang="en-US" altLang="ja-JP" dirty="0" smtClean="0">
                <a:solidFill>
                  <a:srgbClr val="FF0000"/>
                </a:solidFill>
              </a:rPr>
              <a:t>n=628</a:t>
            </a:r>
            <a:r>
              <a:rPr lang="ja-JP" altLang="en-US" dirty="0" smtClean="0">
                <a:solidFill>
                  <a:srgbClr val="FF0000"/>
                </a:solidFill>
              </a:rPr>
              <a:t>でやるべきじゃない？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6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358901"/>
            <a:ext cx="4570954" cy="51787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358901"/>
            <a:ext cx="4179695" cy="5178742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GC_AVERAGEvsRGC10-2,RGC24-2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4158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13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1339676"/>
            <a:ext cx="4293756" cy="52835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" y="1339676"/>
            <a:ext cx="4293756" cy="5283536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 vs wrgc360,wrgc24-2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R=0.68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12192" y="174158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R=0.77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95084"/>
            <a:ext cx="513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413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2" y="1409857"/>
            <a:ext cx="4347247" cy="52145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1339676"/>
            <a:ext cx="4293756" cy="5283536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 vs wrgc180,wrgc24-2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R=0.68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12192" y="174158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R=0.76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95084"/>
            <a:ext cx="513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latin typeface="Georgia" panose="02040502050405020303" pitchFamily="18" charset="0"/>
              </a:rPr>
              <a:t>：網膜内網状層）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06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385871"/>
            <a:ext cx="4313124" cy="521546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1" y="1383964"/>
            <a:ext cx="4356436" cy="52200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56" y="1378038"/>
            <a:ext cx="4616735" cy="5225962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 vs wrgc360,wrgc24-2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R=0.66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R=0.76</a:t>
            </a:r>
          </a:p>
        </p:txBody>
      </p:sp>
    </p:spTree>
    <p:extLst>
      <p:ext uri="{BB962C8B-B14F-4D97-AF65-F5344CB8AC3E}">
        <p14:creationId xmlns:p14="http://schemas.microsoft.com/office/powerpoint/2010/main" val="308803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" y="1389486"/>
            <a:ext cx="4519824" cy="52145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56" y="1378038"/>
            <a:ext cx="4616735" cy="5225962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 vs wrgc180,wrgc24-2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R=0.66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82450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782964" y="5002211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Dawson WW, Maida TM</a:t>
            </a:r>
            <a:r>
              <a:rPr lang="en-US" altLang="ja-JP" dirty="0" smtClean="0"/>
              <a:t>.</a:t>
            </a:r>
            <a:r>
              <a:rPr lang="en-US" altLang="ja-JP" dirty="0"/>
              <a:t> </a:t>
            </a:r>
            <a:r>
              <a:rPr lang="en-US" altLang="ja-JP" dirty="0" err="1"/>
              <a:t>Ophthalmologica</a:t>
            </a:r>
            <a:r>
              <a:rPr lang="en-US" altLang="ja-JP" dirty="0"/>
              <a:t>. </a:t>
            </a:r>
            <a:r>
              <a:rPr lang="en-US" altLang="ja-JP" dirty="0" smtClean="0"/>
              <a:t>1984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1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 r="2112" b="4867"/>
          <a:stretch/>
        </p:blipFill>
        <p:spPr>
          <a:xfrm>
            <a:off x="330200" y="1181100"/>
            <a:ext cx="5334000" cy="5435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Macula30-2 RGC_10-2 360 180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03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937820" y="6385720"/>
            <a:ext cx="413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</a:rPr>
              <a:t>Curcio</a:t>
            </a:r>
            <a:r>
              <a:rPr lang="en-US" altLang="ja-JP" dirty="0">
                <a:solidFill>
                  <a:srgbClr val="000000"/>
                </a:solidFill>
              </a:rPr>
              <a:t> CA, Allen </a:t>
            </a:r>
            <a:r>
              <a:rPr lang="en-US" altLang="ja-JP" dirty="0" smtClean="0">
                <a:solidFill>
                  <a:srgbClr val="000000"/>
                </a:solidFill>
              </a:rPr>
              <a:t>KA.J </a:t>
            </a:r>
            <a:r>
              <a:rPr lang="en-US" altLang="ja-JP" dirty="0">
                <a:solidFill>
                  <a:srgbClr val="000000"/>
                </a:solidFill>
              </a:rPr>
              <a:t>Comp Neurol. </a:t>
            </a:r>
            <a:r>
              <a:rPr lang="en-US" altLang="ja-JP" dirty="0" smtClean="0">
                <a:solidFill>
                  <a:srgbClr val="000000"/>
                </a:solidFill>
              </a:rPr>
              <a:t>1990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smtClean="0">
                <a:cs typeface="Calibri"/>
                <a:sym typeface="Calibri"/>
              </a:rPr>
              <a:t>Arch 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b="1" dirty="0" smtClean="0">
                <a:latin typeface="+mj-ea"/>
                <a:cs typeface="Calibri"/>
                <a:sym typeface="Calibri"/>
              </a:rPr>
              <a:t>_OCT</a:t>
            </a:r>
            <a:endParaRPr lang="en-US" b="1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21323</TotalTime>
  <Words>2885</Words>
  <Application>Microsoft Macintosh PowerPoint</Application>
  <PresentationFormat>On-screen Show (4:3)</PresentationFormat>
  <Paragraphs>411</Paragraphs>
  <Slides>45</Slides>
  <Notes>38</Notes>
  <HiddenSlides>21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Calibri</vt:lpstr>
      <vt:lpstr>Calibri Light</vt:lpstr>
      <vt:lpstr>Cambria Math</vt:lpstr>
      <vt:lpstr>Century</vt:lpstr>
      <vt:lpstr>Georgia</vt:lpstr>
      <vt:lpstr>Mangal</vt:lpstr>
      <vt:lpstr>ＭＳ ゴシック</vt:lpstr>
      <vt:lpstr>Times New Roman</vt:lpstr>
      <vt:lpstr>Wingdings</vt:lpstr>
      <vt:lpstr>Yu Gothic</vt:lpstr>
      <vt:lpstr>Yu Gothic Light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RGC_OCT 360 or 180 degree</vt:lpstr>
      <vt:lpstr>Weighted RGC</vt:lpstr>
      <vt:lpstr>MD10-2 vs RGC_OCT</vt:lpstr>
      <vt:lpstr>MD10-2 vs wrgc</vt:lpstr>
      <vt:lpstr>サブ解析</vt:lpstr>
      <vt:lpstr>RGC_10-2 vs RGC_24-2</vt:lpstr>
      <vt:lpstr>結果のまとめ</vt:lpstr>
      <vt:lpstr>10-2測定点とcpRNFLTの対応 </vt:lpstr>
      <vt:lpstr>Why?</vt:lpstr>
      <vt:lpstr>RGC displacement</vt:lpstr>
      <vt:lpstr>結語</vt:lpstr>
      <vt:lpstr>MD10-2  vs wrgc </vt:lpstr>
      <vt:lpstr>考察</vt:lpstr>
      <vt:lpstr>360 degree is best model</vt:lpstr>
      <vt:lpstr>結果のまとめ</vt:lpstr>
      <vt:lpstr>GC*vsRGC10-2</vt:lpstr>
      <vt:lpstr>GC vs wrgc360</vt:lpstr>
      <vt:lpstr>GC vs wrgc180</vt:lpstr>
      <vt:lpstr>MD10-2vsRGC_10-2</vt:lpstr>
      <vt:lpstr>MD10-2  vs wrgc </vt:lpstr>
      <vt:lpstr>GC_AVERAGEvsRGC10-2,RGC24-2</vt:lpstr>
      <vt:lpstr>GC_AVERAGE vs wrgc360,wrgc24-2</vt:lpstr>
      <vt:lpstr>GC_AVERAGE vs wrgc180,wrgc24-2</vt:lpstr>
      <vt:lpstr>GC_MINIMUMvsRGC10-2,RGC24-2</vt:lpstr>
      <vt:lpstr>GC_MINIMUM vs wrgc360,wrgc24-2</vt:lpstr>
      <vt:lpstr>GC_MINIMUM vs wrgc180,wrgc24-2</vt:lpstr>
      <vt:lpstr>PowerPoint Presentation</vt:lpstr>
      <vt:lpstr>Macula30-2 RGC_10-2 360 180</vt:lpstr>
      <vt:lpstr>RGC_10-2</vt:lpstr>
      <vt:lpstr>結果のまとめ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418</cp:revision>
  <dcterms:created xsi:type="dcterms:W3CDTF">2017-05-19T11:56:16Z</dcterms:created>
  <dcterms:modified xsi:type="dcterms:W3CDTF">2017-09-25T14:22:45Z</dcterms:modified>
</cp:coreProperties>
</file>